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4"/>
  </p:notesMasterIdLst>
  <p:sldIdLst>
    <p:sldId id="256" r:id="rId3"/>
    <p:sldId id="269" r:id="rId4"/>
    <p:sldId id="264" r:id="rId5"/>
    <p:sldId id="324" r:id="rId6"/>
    <p:sldId id="325" r:id="rId7"/>
    <p:sldId id="295" r:id="rId8"/>
    <p:sldId id="310" r:id="rId9"/>
    <p:sldId id="311" r:id="rId10"/>
    <p:sldId id="260" r:id="rId11"/>
    <p:sldId id="258" r:id="rId12"/>
    <p:sldId id="312" r:id="rId13"/>
    <p:sldId id="315" r:id="rId14"/>
    <p:sldId id="262" r:id="rId15"/>
    <p:sldId id="263" r:id="rId16"/>
    <p:sldId id="307" r:id="rId17"/>
    <p:sldId id="314" r:id="rId18"/>
    <p:sldId id="303" r:id="rId19"/>
    <p:sldId id="316" r:id="rId20"/>
    <p:sldId id="317" r:id="rId21"/>
    <p:sldId id="318" r:id="rId22"/>
    <p:sldId id="319" r:id="rId23"/>
    <p:sldId id="320" r:id="rId24"/>
    <p:sldId id="297" r:id="rId25"/>
    <p:sldId id="323" r:id="rId26"/>
    <p:sldId id="298" r:id="rId27"/>
    <p:sldId id="301" r:id="rId28"/>
    <p:sldId id="299" r:id="rId29"/>
    <p:sldId id="321" r:id="rId30"/>
    <p:sldId id="302" r:id="rId31"/>
    <p:sldId id="288" r:id="rId32"/>
    <p:sldId id="322" r:id="rId33"/>
  </p:sldIdLst>
  <p:sldSz cx="9144000" cy="6858000" type="screen4x3"/>
  <p:notesSz cx="6889750" cy="100187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  <a:srgbClr val="28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89B6D-50B7-4E8A-82CA-8525A6F0084F}" v="55" dt="2024-03-25T10:25:07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1" autoAdjust="0"/>
  </p:normalViewPr>
  <p:slideViewPr>
    <p:cSldViewPr snapToGrid="0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8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69E4903-B6F2-F957-B4AF-5DD83C7A15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309" cy="5014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9003F5E-6EFE-034C-4FA8-B813A6A5A0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1832" y="0"/>
            <a:ext cx="2986309" cy="5014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9BEB04C-8D20-B815-8003-36A1AFC9B6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48BF015-4972-043C-6469-2B66DEF9E1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654" y="4758609"/>
            <a:ext cx="5512444" cy="45086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750D53FB-2CAF-6C6F-5C47-5B53E43A77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5615"/>
            <a:ext cx="2986309" cy="5014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103F98E5-BCB6-9240-AB25-22EC3E36D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832" y="9515615"/>
            <a:ext cx="2986309" cy="5014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AD57C0-0EA8-418F-B8D9-3BBABA4E07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2809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>
            <a:extLst>
              <a:ext uri="{FF2B5EF4-FFF2-40B4-BE49-F238E27FC236}">
                <a16:creationId xmlns:a16="http://schemas.microsoft.com/office/drawing/2014/main" id="{638189AD-B743-F6D0-C994-66CC5A2D5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>
            <a:extLst>
              <a:ext uri="{FF2B5EF4-FFF2-40B4-BE49-F238E27FC236}">
                <a16:creationId xmlns:a16="http://schemas.microsoft.com/office/drawing/2014/main" id="{1F5E5038-5FED-BCDB-FA6D-C0C435ABC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39D1E389-0DD0-5E7A-34B9-792BE7842D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81B92D-8EC2-4E0C-9F6F-A1B1F20FFA78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D57C0-0EA8-418F-B8D9-3BBABA4E07C5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741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DBED73-325A-0AFA-2260-70AC07D6B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7B00DD-E4EA-9DBB-9805-A421503F57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F7289C-DBF1-584E-31A3-B6901622C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CCD2-6AD1-480F-B134-63D9C98065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016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6A918C-59F2-B727-3F8F-5AB120BD8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476647-D614-2692-DB8A-FEB11208A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ED2ED0-2CCA-09ED-798D-3C6454236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DA0C-F107-454B-AA6D-07DE05CFADB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352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BFACFB-B961-888E-CE9D-6B2541939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D722FB-7C13-2C94-E39E-E58F41EEE8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D57351-ED92-0A2F-BAB4-13ACD69D1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5BC4-10B1-4125-9FFF-09172CAAD9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056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F52D0B-9EA7-99D1-051E-D1E60B9C3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A37EAB-487E-F081-69F2-A52CCBE54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179695-BC08-284F-1247-062F471A0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F34A5-89F2-4FCD-82E1-6CC02067E13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6916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CE8BFD-7632-E5DD-395B-724F31DD2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FBF75E-4A4E-190C-F6B3-65481EA2FA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57C7B5-1FF9-1CB5-6565-911C4DF91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3B650-25DA-468A-98A9-C85A8D2EB83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794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25.03.2024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WSV-Verbandsentwicklung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F5E9-8320-442B-8A57-6B56C875D1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337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827C9B-4F40-017F-9DFD-AC7C1BBF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25.03.2024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B846FB-02FF-6457-9420-C83E6639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WSV-Verbandsentwicklung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42C9E5-B205-00E7-0BE2-DAA8DB5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52E0-9F72-4E7C-B638-BAC9FE267F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801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704E63-DA7C-0653-8143-13307445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25.03.2024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793C85-833B-537B-4EE1-426026A5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WSV-Verbandsentwicklung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120307-DEFB-391A-C3BE-5F967542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C21A-9CB6-4F79-B576-C730ACF184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559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1EF26B-DF60-A266-B290-E170B515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25.03.2024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A39FE0-9866-782B-40E2-87A9D5E8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WSV-Verbandsentwicklung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B78C52-15D6-70AE-DC02-7E08686C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0E5E-E927-4862-AB34-199A9001BC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4690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5BBAF95-3FAF-1915-942D-E3C72148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25.03.2024 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F26DF3D-781C-67B4-226D-DD3B90FB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WSV-Verbandsentwicklung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F060885-83EE-867E-151A-A76B18B0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F561-BD0D-486E-A7CE-7907CDC3913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499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BE1F916-485C-126C-96D4-5CF9294B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25.03.2024 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49CACDE-C432-3018-13C7-E71C97E9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WSV-Verbandsentwicklung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B7032D7A-E7AA-AA47-A62D-1C4CBF2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58A8-38E0-43FB-A9ED-2813044EC69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771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>
            <a:extLst>
              <a:ext uri="{FF2B5EF4-FFF2-40B4-BE49-F238E27FC236}">
                <a16:creationId xmlns:a16="http://schemas.microsoft.com/office/drawing/2014/main" id="{F31B9984-C4B8-682E-BEE0-008DCC3928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3" t="43501" r="38182"/>
          <a:stretch>
            <a:fillRect/>
          </a:stretch>
        </p:blipFill>
        <p:spPr bwMode="auto">
          <a:xfrm>
            <a:off x="4957763" y="0"/>
            <a:ext cx="4186237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4">
            <a:extLst>
              <a:ext uri="{FF2B5EF4-FFF2-40B4-BE49-F238E27FC236}">
                <a16:creationId xmlns:a16="http://schemas.microsoft.com/office/drawing/2014/main" id="{243DDC9B-8844-EF2E-3D44-395112A099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53000" y="301625"/>
            <a:ext cx="29972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>
                <a:latin typeface="Tahoma" panose="020B0604030504040204" pitchFamily="34" charset="0"/>
              </a:rPr>
              <a:t>WÜRTTEMBERGISCHER </a:t>
            </a:r>
          </a:p>
          <a:p>
            <a:pPr algn="r">
              <a:defRPr/>
            </a:pPr>
            <a:r>
              <a:rPr lang="de-DE" altLang="de-DE" sz="1200" b="1">
                <a:latin typeface="Tahoma" panose="020B0604030504040204" pitchFamily="34" charset="0"/>
              </a:rPr>
              <a:t>SCHÜTZENVERBAND 1850 E.V.</a:t>
            </a:r>
            <a:endParaRPr lang="de-DE" altLang="de-DE" sz="1200" b="1"/>
          </a:p>
        </p:txBody>
      </p:sp>
      <p:pic>
        <p:nvPicPr>
          <p:cNvPr id="5" name="Picture 45" descr="wsv-logo">
            <a:extLst>
              <a:ext uri="{FF2B5EF4-FFF2-40B4-BE49-F238E27FC236}">
                <a16:creationId xmlns:a16="http://schemas.microsoft.com/office/drawing/2014/main" id="{A074655B-63DB-2FC2-E88C-8305EE962A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080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4">
            <a:extLst>
              <a:ext uri="{FF2B5EF4-FFF2-40B4-BE49-F238E27FC236}">
                <a16:creationId xmlns:a16="http://schemas.microsoft.com/office/drawing/2014/main" id="{987711F1-A654-7A5B-4B53-7112DD158F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25400"/>
            <a:ext cx="4953000" cy="1295400"/>
          </a:xfrm>
          <a:prstGeom prst="rect">
            <a:avLst/>
          </a:prstGeom>
          <a:gradFill rotWithShape="0">
            <a:gsLst>
              <a:gs pos="0">
                <a:srgbClr val="DFDFD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9671" y="1556792"/>
            <a:ext cx="8229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976F976-D733-04B5-3E6E-E9A1C7EBB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E1D89B-9119-B5E6-CC79-550B68079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87B9A2-6B44-D3D5-ACAA-E903B6962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0136-8A6D-444F-BE97-C352B207B1D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0191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91B2A02-4E50-B18A-DDC0-DCA223AE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25.03.2024 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308D986-4F2A-766D-A881-84E9D503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WSV-Verbandsentwicklung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3337F20-91AF-758C-F03A-89E4EA11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ED27-A304-4671-8DC5-FCDEB73D114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172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63976BF-DA37-2CFF-A3E2-FB044588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25.03.2024 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C682EA7-CB0D-590B-20D2-A71B1691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WSV-Verbandsentwicklung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D0F4CB95-9E9C-A4AE-BCF0-32818B9E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F3FB-C30E-4302-89E4-36CC0ED3C09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4747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219A297-BE1A-2610-6755-6A7376A3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25.03.2024 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6FC40B6-27DF-7990-A655-5BD5F98C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WSV-Verbandsentwicklung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027EB41-D4AF-F5EB-E706-AAA4B70F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7FD14-0097-4B45-8D53-DC6B1FAA53A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2078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322E908-AA53-E8C3-4FB0-184F956E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25.03.2024 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5E589C3-939A-12F3-A031-50D94939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WSV-Verbandsentwicklung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D3FFF2C-8D5B-81B1-884B-B9377DA1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8410-DCEA-46EE-8F8B-62F51B3B92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4028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1E8333-25ED-BC52-192C-F2918B62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25.03.2024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97C30B-E3CE-8E1A-8386-586A6B56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WSV-Verbandsentwicklung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1C7993-BC0A-DCAA-2795-6A5B16BA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2D35-57BA-415D-814C-04A15A1455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6366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4B5D3E-465C-EF45-9D0C-39354F6C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25.03.2024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62227F-E0FE-02BF-28B3-A24AEBA9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WSV-Verbandsentwicklung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82E5F5-AC65-661C-5659-848069D1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2B05-EA82-4262-B009-2DE9BB8C2B8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28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359705-90F2-15FB-52DE-0C10885DE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74908E-A948-D989-5C1C-76F3C2A31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B33C92-AABF-3982-AA2A-A8D0AFA09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5F66F-95A7-4698-878D-C782BE5AF86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081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F0FA2E-6EF2-897E-F904-358EE8AA45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0B9E8-EADB-B277-2068-3AEDC37F4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B41917-0859-21BC-292B-A88738ED7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1A7EC-10FC-4331-BA7D-F9923A662F9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318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E7C75D-E659-2D6E-AF25-585DDEF96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F0E7F0-3582-7E19-4DD4-C62C65678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33A8EC-F40C-C850-A52B-91B8E002D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C9DF0-C02C-4413-8B82-55FB7824B5D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130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0053CA-2567-A04B-92E2-7574C52D5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CDE4E8-A00B-B6E9-B61B-12D889D8D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B8A3B3-BCC7-735F-EB2A-8B3B17F94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C0AA8-F00F-428A-876D-DE96E39140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361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67AC74-2FA8-6C75-704E-09C4D5D89A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57D21B-D106-1883-2455-4BDC91636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D77924-690B-7121-FCE8-5B423657B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E0CC-A9E0-4A92-B382-6C42B30C3C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323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443F2-D06C-B0EB-E9EF-D07EA472DC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C54F07-859A-7AD3-AEE3-19B8CBDA4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8C3B06-CD25-30FC-296E-8C87B126DA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000DE-B87A-4464-B5C5-42E15909F23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586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300F5D-5944-F089-58C6-240BD84FA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2927DA-AC1D-B6E7-97AF-97D7033B1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26BF72-5EF6-8080-3FCD-839C676D0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23241-4A10-4ACD-B683-D5D52E5A031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383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952E-792D-BF68-0B67-0B0AD68F8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1848A5-EEF0-E830-9819-F93E1BC78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A72CDD-FC16-B4C1-8819-1A0957F822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9FFA27F-085B-BF3A-21C3-C8000953BC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EA30FE-8BD3-3D36-F9EC-A6EE610426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B21EA2D-6865-479F-BEE9-73EA520BA37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23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24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F8669E14-E3F7-838E-9592-B20FB4E22D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C73A1A70-7A69-48D3-9358-342590A93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Formatvorlagen des Textmasters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179A49-FE70-3766-2EA8-37D1AE1CF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25.03.2024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374B7D-CE49-65AD-B3EB-1B203D60E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WSV-Verbandsentwicklung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B87934-C27C-9A88-9DD7-C045A1ADD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B6DBC2-130B-4F9D-9671-9A0ED33078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966843E5-A476-F409-EA1C-0B881D2D3B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8958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de-DE" altLang="de-DE" b="1" dirty="0"/>
          </a:p>
          <a:p>
            <a:pPr marL="0" indent="0" algn="ctr" eaLnBrk="1" hangingPunct="1">
              <a:buFontTx/>
              <a:buNone/>
            </a:pPr>
            <a:r>
              <a:rPr lang="de-DE" altLang="de-DE" sz="5400" b="1" dirty="0"/>
              <a:t>Projekt</a:t>
            </a:r>
          </a:p>
          <a:p>
            <a:pPr marL="0" indent="0" algn="ctr" eaLnBrk="1" hangingPunct="1">
              <a:buFontTx/>
              <a:buNone/>
            </a:pPr>
            <a:r>
              <a:rPr lang="de-DE" altLang="de-DE" sz="5400" b="1" dirty="0"/>
              <a:t>„SK REMS-MURR“</a:t>
            </a:r>
          </a:p>
          <a:p>
            <a:pPr marL="0" indent="0" algn="ctr" eaLnBrk="1" hangingPunct="1">
              <a:buFontTx/>
              <a:buNone/>
            </a:pPr>
            <a:r>
              <a:rPr lang="de-DE" altLang="de-DE" b="1" dirty="0"/>
              <a:t>Informationsveranstaltung zum Zusammenschluss der Schützenkreise Backnang und Waiblingen zum </a:t>
            </a:r>
          </a:p>
          <a:p>
            <a:pPr marL="0" indent="0" algn="ctr" eaLnBrk="1" hangingPunct="1">
              <a:buFontTx/>
              <a:buNone/>
            </a:pPr>
            <a:r>
              <a:rPr lang="de-DE" altLang="de-DE" b="1" dirty="0"/>
              <a:t>Schützenkreis “REMS-MURR“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B38222E-D015-4D9E-895D-A32E692E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76200"/>
            <a:ext cx="496887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/>
              <a:t> </a:t>
            </a:r>
            <a:br>
              <a:rPr lang="de-DE" altLang="de-DE" sz="3600"/>
            </a:b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5124" name="Text Box 44">
            <a:extLst>
              <a:ext uri="{FF2B5EF4-FFF2-40B4-BE49-F238E27FC236}">
                <a16:creationId xmlns:a16="http://schemas.microsoft.com/office/drawing/2014/main" id="{B40E7EB4-532B-32C0-F027-62DB7EE8F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1625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200" b="1">
                <a:latin typeface="Tahoma" panose="020B0604030504040204" pitchFamily="34" charset="0"/>
              </a:rPr>
              <a:t>WÜRTTEMBERGISCHER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200" b="1">
                <a:latin typeface="Tahoma" panose="020B0604030504040204" pitchFamily="34" charset="0"/>
              </a:rPr>
              <a:t>SCHÜTZENVERBAND 1850 E.V.</a:t>
            </a:r>
            <a:endParaRPr lang="de-DE" altLang="de-DE" sz="1200" b="1"/>
          </a:p>
        </p:txBody>
      </p:sp>
      <p:pic>
        <p:nvPicPr>
          <p:cNvPr id="5125" name="Picture 45" descr="wsv-logo">
            <a:extLst>
              <a:ext uri="{FF2B5EF4-FFF2-40B4-BE49-F238E27FC236}">
                <a16:creationId xmlns:a16="http://schemas.microsoft.com/office/drawing/2014/main" id="{2F328928-BC34-377B-0B91-7B66A671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080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Fußzeilenplatzhalter 1">
            <a:extLst>
              <a:ext uri="{FF2B5EF4-FFF2-40B4-BE49-F238E27FC236}">
                <a16:creationId xmlns:a16="http://schemas.microsoft.com/office/drawing/2014/main" id="{CAD01763-4061-4F9B-D2D8-7D513F34B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5128" name="Foliennummernplatzhalter 3">
            <a:extLst>
              <a:ext uri="{FF2B5EF4-FFF2-40B4-BE49-F238E27FC236}">
                <a16:creationId xmlns:a16="http://schemas.microsoft.com/office/drawing/2014/main" id="{2D0AC855-E52A-8D24-012F-6FD46243A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1EE022-266D-4A2F-A4AC-B9FBDA3B74F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B0E51BF-3EAD-AF3A-9C5A-E4BDF40B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370" y="1040336"/>
            <a:ext cx="5185263" cy="583407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Ligen / Rundenwettkämpfe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DF5DC-4BCB-556D-F9F7-9068BB4F459B}"/>
              </a:ext>
            </a:extLst>
          </p:cNvPr>
          <p:cNvSpPr txBox="1">
            <a:spLocks/>
          </p:cNvSpPr>
          <p:nvPr/>
        </p:nvSpPr>
        <p:spPr>
          <a:xfrm>
            <a:off x="49426" y="2240273"/>
            <a:ext cx="9094574" cy="4122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75" b="1" kern="15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Bei den Ligen / Rundenwettkämpfen wird sich nichts zum negativen ändern.       Die Struktur bleibt bestehen.</a:t>
            </a:r>
          </a:p>
          <a:p>
            <a:endParaRPr lang="de-DE" sz="1875" b="1" kern="15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algn="l"/>
            <a:r>
              <a:rPr lang="de-DE" sz="1875" b="1" kern="15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Vorteile:</a:t>
            </a:r>
          </a:p>
          <a:p>
            <a:pPr algn="l"/>
            <a:endParaRPr lang="de-DE" sz="1875" b="1" kern="15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257175" indent="-257175" algn="l">
              <a:buFont typeface="Liberation Serif"/>
              <a:buChar char="-"/>
            </a:pPr>
            <a:r>
              <a:rPr lang="de-DE" sz="1875" b="1" kern="15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Sollte eine/beide Ligen (Nord/Süd) unterbesetzt sein, so könnte man diese zusammenführen (Kurze Wege, Zustimmung der teilnehmenden Vereine). </a:t>
            </a:r>
          </a:p>
          <a:p>
            <a:pPr lvl="0" algn="l"/>
            <a:endParaRPr lang="de-DE" sz="1875" b="1" kern="15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257175" indent="-257175" algn="l">
              <a:buFont typeface="Liberation Serif"/>
              <a:buChar char="-"/>
            </a:pPr>
            <a:r>
              <a:rPr lang="de-DE" sz="1875" b="1" kern="15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Es können Ligen / Rundenwettkämpfe ausgetragen werden, die es in den jetzigen Kreisen noch nicht gibt. Bei bestehenden Wettkämpfen würde es mehr teilnehmende Mannschaften und damit auch neue Sportliche Herausforderungen geben</a:t>
            </a:r>
          </a:p>
          <a:p>
            <a:pPr marL="257175" indent="-257175" algn="l">
              <a:buFont typeface="Liberation Serif"/>
              <a:buChar char="-"/>
            </a:pPr>
            <a:endParaRPr lang="de-DE" sz="1875" b="1" kern="15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86DFEF-AE8B-DF67-0854-4D57C2F4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WSV-Verbandsentwicklung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089406-AD8F-CE64-29A0-DD3BF5FE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F5E9-8320-442B-8A57-6B56C875D10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77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05DDA-DECD-6B74-5212-FA42310C1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3"/>
            <a:ext cx="6858000" cy="745239"/>
          </a:xfrm>
        </p:spPr>
        <p:txBody>
          <a:bodyPr>
            <a:noAutofit/>
          </a:bodyPr>
          <a:lstStyle/>
          <a:p>
            <a:r>
              <a:rPr lang="de-DE" sz="5400" b="1" dirty="0">
                <a:latin typeface="Arial" panose="020B0604020202020204" pitchFamily="34" charset="0"/>
                <a:cs typeface="Arial" panose="020B0604020202020204" pitchFamily="34" charset="0"/>
              </a:rPr>
              <a:t>Teil 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8AC886-3DF2-D120-BE73-E71E152B4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987" y="2936627"/>
            <a:ext cx="7080026" cy="1477112"/>
          </a:xfrm>
        </p:spPr>
        <p:txBody>
          <a:bodyPr>
            <a:no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Struktur Meisterschaften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BF7E1A-ED1E-A719-FF56-09D08366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25.03.2024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06AA95-5366-7A03-2CAB-84995092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EF35CD-3C4E-832F-2F77-A4BC950E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CCCD2-6AD1-480F-B134-63D9C98065F9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618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B0E51BF-3EAD-AF3A-9C5A-E4BDF40B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48" y="250863"/>
            <a:ext cx="7615084" cy="437555"/>
          </a:xfrm>
        </p:spPr>
        <p:txBody>
          <a:bodyPr>
            <a:normAutofit fontScale="90000"/>
          </a:bodyPr>
          <a:lstStyle/>
          <a:p>
            <a:r>
              <a:rPr lang="de-DE" sz="27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Elektronische 10m-Anlagen für Meisterschaften</a:t>
            </a:r>
            <a:endParaRPr lang="de-DE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D420BAC-3646-874E-EFBB-9310972ED107}"/>
              </a:ext>
            </a:extLst>
          </p:cNvPr>
          <p:cNvSpPr txBox="1">
            <a:spLocks/>
          </p:cNvSpPr>
          <p:nvPr/>
        </p:nvSpPr>
        <p:spPr>
          <a:xfrm>
            <a:off x="2627527" y="5323685"/>
            <a:ext cx="3888947" cy="43755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51435" tIns="25718" rIns="51435" bIns="25718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1688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93A087-76B5-6DA3-0C36-07FF0E7E1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68" y="796091"/>
            <a:ext cx="5279922" cy="5295405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5AAF1A-FA13-7CB3-A707-C00B59FF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25.03.2024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B96F23-BAB8-2E83-78E0-43E06695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WSV-Verbandsentwicklung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B10C6B-461C-99A0-FDD5-83D3255A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F5E9-8320-442B-8A57-6B56C875D10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73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B0E51BF-3EAD-AF3A-9C5A-E4BDF40B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96" y="278209"/>
            <a:ext cx="8504904" cy="476251"/>
          </a:xfrm>
        </p:spPr>
        <p:txBody>
          <a:bodyPr>
            <a:noAutofit/>
          </a:bodyPr>
          <a:lstStyle/>
          <a:p>
            <a:r>
              <a:rPr lang="de-DE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KK 50m - Anlagen für Meisterschaften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D420BAC-3646-874E-EFBB-9310972ED107}"/>
              </a:ext>
            </a:extLst>
          </p:cNvPr>
          <p:cNvSpPr txBox="1">
            <a:spLocks/>
          </p:cNvSpPr>
          <p:nvPr/>
        </p:nvSpPr>
        <p:spPr>
          <a:xfrm>
            <a:off x="2627527" y="5323685"/>
            <a:ext cx="3888947" cy="43755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51435" tIns="25718" rIns="51435" bIns="25718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1688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60A7A1-EB13-933B-C586-979E1CEFE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658" y="821548"/>
            <a:ext cx="5309419" cy="529332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162173-703C-EB70-B4C1-B8E9A5C0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25.03.2024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2A44A7-629E-FECC-8BF3-BFB95C96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WSV-Verbandsentwicklung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4F0233-1A96-F55E-B5B0-7123EC82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F5E9-8320-442B-8A57-6B56C875D10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24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B0E51BF-3EAD-AF3A-9C5A-E4BDF40B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032"/>
            <a:ext cx="8229599" cy="476251"/>
          </a:xfrm>
        </p:spPr>
        <p:txBody>
          <a:bodyPr>
            <a:noAutofit/>
          </a:bodyPr>
          <a:lstStyle/>
          <a:p>
            <a:r>
              <a:rPr lang="de-DE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25m-Anlagen Pistole für Meisterschaften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D420BAC-3646-874E-EFBB-9310972ED107}"/>
              </a:ext>
            </a:extLst>
          </p:cNvPr>
          <p:cNvSpPr txBox="1">
            <a:spLocks/>
          </p:cNvSpPr>
          <p:nvPr/>
        </p:nvSpPr>
        <p:spPr>
          <a:xfrm>
            <a:off x="2627527" y="5323685"/>
            <a:ext cx="3888947" cy="43755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51435" tIns="25718" rIns="51435" bIns="25718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1688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A25414-A298-AB4B-E61C-5339820F6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71" y="741468"/>
            <a:ext cx="5486400" cy="545324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980742-5B11-B7A1-EE68-DA7D514C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25.03.2024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2EA7DF-8585-5270-41A8-EE40E247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WSV-Verbandsentwicklung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BDBAD3-FF13-41BB-6887-8CFF3272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F5E9-8320-442B-8A57-6B56C875D10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92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9D46F9-CD9A-1DC0-AD77-E5746C88E3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4000" dirty="0"/>
              <a:t>Fazit „Sport“</a:t>
            </a:r>
          </a:p>
        </p:txBody>
      </p:sp>
      <p:sp>
        <p:nvSpPr>
          <p:cNvPr id="8195" name="Inhaltsplatzhalter 6">
            <a:extLst>
              <a:ext uri="{FF2B5EF4-FFF2-40B4-BE49-F238E27FC236}">
                <a16:creationId xmlns:a16="http://schemas.microsoft.com/office/drawing/2014/main" id="{0FE1E831-A769-FE2B-BB06-1622787392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de-DE" sz="2800" kern="15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Die Rundenwettkämpfe sollen so geplant werden, dass</a:t>
            </a:r>
            <a:endParaRPr lang="de-DE" sz="2800" dirty="0"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>
                <a:cs typeface="Arial"/>
              </a:rPr>
              <a:t>Ligen so weit wie möglich dezentral bleiben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>
                <a:cs typeface="Arial"/>
              </a:rPr>
              <a:t>Keine Änderung an der Zusammensetzung der Ligen in den ehemaligen Schützenkreisen (sofern genügend Mannschaften zur Verfügung stehen !)</a:t>
            </a:r>
          </a:p>
          <a:p>
            <a:pPr marL="0" indent="0">
              <a:buFontTx/>
              <a:buNone/>
            </a:pPr>
            <a:endParaRPr lang="de-DE" altLang="de-DE" dirty="0">
              <a:cs typeface="Arial"/>
            </a:endParaRPr>
          </a:p>
        </p:txBody>
      </p:sp>
      <p:sp>
        <p:nvSpPr>
          <p:cNvPr id="8196" name="Fußzeilenplatzhalter 1">
            <a:extLst>
              <a:ext uri="{FF2B5EF4-FFF2-40B4-BE49-F238E27FC236}">
                <a16:creationId xmlns:a16="http://schemas.microsoft.com/office/drawing/2014/main" id="{D6713A24-6DC2-7A18-A967-A45CA0D6D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8198" name="Foliennummernplatzhalter 3">
            <a:extLst>
              <a:ext uri="{FF2B5EF4-FFF2-40B4-BE49-F238E27FC236}">
                <a16:creationId xmlns:a16="http://schemas.microsoft.com/office/drawing/2014/main" id="{65FB7808-61BF-80F7-8973-ED14FB2F0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EB377-C59F-4C0F-A063-B71232D1FBA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2773925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B0E51BF-3EAD-AF3A-9C5A-E4BDF40B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845" y="516334"/>
            <a:ext cx="5968181" cy="43755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Meisterschaften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0E9A304-1B38-311D-B0BF-B32DEED93668}"/>
              </a:ext>
            </a:extLst>
          </p:cNvPr>
          <p:cNvSpPr txBox="1">
            <a:spLocks/>
          </p:cNvSpPr>
          <p:nvPr/>
        </p:nvSpPr>
        <p:spPr>
          <a:xfrm>
            <a:off x="353960" y="1043933"/>
            <a:ext cx="8652387" cy="520129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51435" tIns="25718" rIns="51435" bIns="25718" rtlCol="0" anchor="ctr">
            <a:normAutofit fontScale="90000" lnSpcReduction="10000"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eaLnBrk="0" hangingPunct="0">
              <a:spcBef>
                <a:spcPct val="20000"/>
              </a:spcBef>
            </a:pPr>
            <a:r>
              <a:rPr lang="de-DE" sz="31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Die Meisterschaften sollen so geplant werden, dass:</a:t>
            </a:r>
          </a:p>
          <a:p>
            <a:pPr algn="l" eaLnBrk="0" hangingPunct="0">
              <a:spcBef>
                <a:spcPct val="20000"/>
              </a:spcBef>
            </a:pPr>
            <a:r>
              <a:rPr lang="de-DE" sz="31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 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sz="31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Die Anlagen am besten sehr zentral liegen (kurze Wege aber gleichermaßen verteilt auf beide Kreise). 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sz="31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Die Anlagen nach Starterzahl festgelegt werden sollen (deutliche Mehrheit).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sz="31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So viele Disziplinen wie möglich auf einer Anlage ausgerichtet werden können.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sz="31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Die optimalen Anlagen ausgewählt werden (elektronisch). 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sz="31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Dies spart Personal, Ressourcen und Aufwand</a:t>
            </a:r>
            <a:endParaRPr lang="de-DE" sz="1688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670B6D-CC07-886D-67CA-E5C68ACA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WSV-Verbandsentwicklung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C4E394-0F27-0C56-51A7-E9E93188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F5E9-8320-442B-8A57-6B56C875D10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7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9D46F9-CD9A-1DC0-AD77-E5746C88E3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4000"/>
              <a:t>Neues aus den </a:t>
            </a:r>
            <a:br>
              <a:rPr lang="de-DE" altLang="de-DE" sz="4000"/>
            </a:br>
            <a:r>
              <a:rPr lang="de-DE" altLang="de-DE" sz="4000"/>
              <a:t>Arbeitsgruppen</a:t>
            </a:r>
          </a:p>
        </p:txBody>
      </p:sp>
      <p:sp>
        <p:nvSpPr>
          <p:cNvPr id="8195" name="Inhaltsplatzhalter 6">
            <a:extLst>
              <a:ext uri="{FF2B5EF4-FFF2-40B4-BE49-F238E27FC236}">
                <a16:creationId xmlns:a16="http://schemas.microsoft.com/office/drawing/2014/main" id="{0FE1E831-A769-FE2B-BB06-1622787392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de-DE" dirty="0">
                <a:cs typeface="Arial"/>
              </a:rPr>
              <a:t>Arbeitsgruppe „Kreisschützenmeisteramt“</a:t>
            </a:r>
            <a:endParaRPr lang="de-DE" dirty="0"/>
          </a:p>
          <a:p>
            <a:pPr>
              <a:buNone/>
            </a:pPr>
            <a:endParaRPr lang="de-DE" altLang="de-DE" dirty="0">
              <a:cs typeface="Arial"/>
            </a:endParaRPr>
          </a:p>
        </p:txBody>
      </p:sp>
      <p:sp>
        <p:nvSpPr>
          <p:cNvPr id="8196" name="Fußzeilenplatzhalter 1">
            <a:extLst>
              <a:ext uri="{FF2B5EF4-FFF2-40B4-BE49-F238E27FC236}">
                <a16:creationId xmlns:a16="http://schemas.microsoft.com/office/drawing/2014/main" id="{D6713A24-6DC2-7A18-A967-A45CA0D6D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8198" name="Foliennummernplatzhalter 3">
            <a:extLst>
              <a:ext uri="{FF2B5EF4-FFF2-40B4-BE49-F238E27FC236}">
                <a16:creationId xmlns:a16="http://schemas.microsoft.com/office/drawing/2014/main" id="{65FB7808-61BF-80F7-8973-ED14FB2F0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EB377-C59F-4C0F-A063-B71232D1FBA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6997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9D46F9-CD9A-1DC0-AD77-E5746C88E3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200" dirty="0"/>
              <a:t>Vorschlag Zusammensetzung Kreisschützenmeisteramt</a:t>
            </a:r>
          </a:p>
        </p:txBody>
      </p:sp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11E179DC-6B18-4930-FACD-4DB282C00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843779"/>
              </p:ext>
            </p:extLst>
          </p:nvPr>
        </p:nvGraphicFramePr>
        <p:xfrm>
          <a:off x="403123" y="1504335"/>
          <a:ext cx="8283677" cy="3203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7498">
                  <a:extLst>
                    <a:ext uri="{9D8B030D-6E8A-4147-A177-3AD203B41FA5}">
                      <a16:colId xmlns:a16="http://schemas.microsoft.com/office/drawing/2014/main" val="2370925846"/>
                    </a:ext>
                  </a:extLst>
                </a:gridCol>
                <a:gridCol w="2519459">
                  <a:extLst>
                    <a:ext uri="{9D8B030D-6E8A-4147-A177-3AD203B41FA5}">
                      <a16:colId xmlns:a16="http://schemas.microsoft.com/office/drawing/2014/main" val="901646862"/>
                    </a:ext>
                  </a:extLst>
                </a:gridCol>
                <a:gridCol w="2576720">
                  <a:extLst>
                    <a:ext uri="{9D8B030D-6E8A-4147-A177-3AD203B41FA5}">
                      <a16:colId xmlns:a16="http://schemas.microsoft.com/office/drawing/2014/main" val="2173304207"/>
                    </a:ext>
                  </a:extLst>
                </a:gridCol>
              </a:tblGrid>
              <a:tr h="4784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Kreisoberschützenmeister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BK/WN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8285748"/>
                  </a:ext>
                </a:extLst>
              </a:tr>
              <a:tr h="4784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1. Kreisschützenmeister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BK/WN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7800785"/>
                  </a:ext>
                </a:extLst>
              </a:tr>
              <a:tr h="4784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2. Kreisschützenmeister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BK/WN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2366172"/>
                  </a:ext>
                </a:extLst>
              </a:tr>
              <a:tr h="4784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3. Kreisschützenmeister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BK/WN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4681606"/>
                  </a:ext>
                </a:extLst>
              </a:tr>
              <a:tr h="4784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Kreisschatzmeister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BK/WN</a:t>
                      </a:r>
                    </a:p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4508098"/>
                  </a:ext>
                </a:extLst>
              </a:tr>
              <a:tr h="33235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Stev. Kreisschatzmeister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BK/WN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07078025"/>
                  </a:ext>
                </a:extLst>
              </a:tr>
              <a:tr h="4784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Kreisschriftführer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BK/WN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4481277"/>
                  </a:ext>
                </a:extLst>
              </a:tr>
            </a:tbl>
          </a:graphicData>
        </a:graphic>
      </p:graphicFrame>
      <p:sp>
        <p:nvSpPr>
          <p:cNvPr id="8196" name="Fußzeilenplatzhalter 1">
            <a:extLst>
              <a:ext uri="{FF2B5EF4-FFF2-40B4-BE49-F238E27FC236}">
                <a16:creationId xmlns:a16="http://schemas.microsoft.com/office/drawing/2014/main" id="{D6713A24-6DC2-7A18-A967-A45CA0D6D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8198" name="Foliennummernplatzhalter 3">
            <a:extLst>
              <a:ext uri="{FF2B5EF4-FFF2-40B4-BE49-F238E27FC236}">
                <a16:creationId xmlns:a16="http://schemas.microsoft.com/office/drawing/2014/main" id="{65FB7808-61BF-80F7-8973-ED14FB2F0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EB377-C59F-4C0F-A063-B71232D1FBA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1168842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9D46F9-CD9A-1DC0-AD77-E5746C88E3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200" dirty="0"/>
              <a:t>Vorschlag Zusammensetzung Kreisschützenmeisteramt</a:t>
            </a:r>
          </a:p>
        </p:txBody>
      </p:sp>
      <p:sp>
        <p:nvSpPr>
          <p:cNvPr id="8196" name="Fußzeilenplatzhalter 1">
            <a:extLst>
              <a:ext uri="{FF2B5EF4-FFF2-40B4-BE49-F238E27FC236}">
                <a16:creationId xmlns:a16="http://schemas.microsoft.com/office/drawing/2014/main" id="{D6713A24-6DC2-7A18-A967-A45CA0D6D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8198" name="Foliennummernplatzhalter 3">
            <a:extLst>
              <a:ext uri="{FF2B5EF4-FFF2-40B4-BE49-F238E27FC236}">
                <a16:creationId xmlns:a16="http://schemas.microsoft.com/office/drawing/2014/main" id="{65FB7808-61BF-80F7-8973-ED14FB2F0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EB377-C59F-4C0F-A063-B71232D1FBA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58666E79-A196-786A-FCE4-8F235075B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235092"/>
              </p:ext>
            </p:extLst>
          </p:nvPr>
        </p:nvGraphicFramePr>
        <p:xfrm>
          <a:off x="422787" y="1573161"/>
          <a:ext cx="8264013" cy="3529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9932">
                  <a:extLst>
                    <a:ext uri="{9D8B030D-6E8A-4147-A177-3AD203B41FA5}">
                      <a16:colId xmlns:a16="http://schemas.microsoft.com/office/drawing/2014/main" val="1446647141"/>
                    </a:ext>
                  </a:extLst>
                </a:gridCol>
                <a:gridCol w="2513478">
                  <a:extLst>
                    <a:ext uri="{9D8B030D-6E8A-4147-A177-3AD203B41FA5}">
                      <a16:colId xmlns:a16="http://schemas.microsoft.com/office/drawing/2014/main" val="2898221145"/>
                    </a:ext>
                  </a:extLst>
                </a:gridCol>
                <a:gridCol w="2570603">
                  <a:extLst>
                    <a:ext uri="{9D8B030D-6E8A-4147-A177-3AD203B41FA5}">
                      <a16:colId xmlns:a16="http://schemas.microsoft.com/office/drawing/2014/main" val="1953313882"/>
                    </a:ext>
                  </a:extLst>
                </a:gridCol>
              </a:tblGrid>
              <a:tr h="48159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Kreissportleiter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BK/WN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0288313"/>
                  </a:ext>
                </a:extLst>
              </a:tr>
              <a:tr h="334521"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8336060"/>
                  </a:ext>
                </a:extLst>
              </a:tr>
              <a:tr h="48159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>
                          <a:effectLst/>
                        </a:rPr>
                        <a:t>stv</a:t>
                      </a:r>
                      <a:r>
                        <a:rPr lang="de-DE" sz="1400" u="none" strike="noStrike" dirty="0">
                          <a:effectLst/>
                        </a:rPr>
                        <a:t>. Kreissportleiter</a:t>
                      </a:r>
                    </a:p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BK/WN</a:t>
                      </a:r>
                    </a:p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0390817"/>
                  </a:ext>
                </a:extLst>
              </a:tr>
              <a:tr h="33452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>
                          <a:effectLst/>
                        </a:rPr>
                        <a:t>stv</a:t>
                      </a:r>
                      <a:r>
                        <a:rPr lang="de-DE" sz="1400" u="none" strike="noStrike" dirty="0">
                          <a:effectLst/>
                        </a:rPr>
                        <a:t>. Kreissportleiter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BK/WN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4492694"/>
                  </a:ext>
                </a:extLst>
              </a:tr>
              <a:tr h="9342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Kreispressesprecher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BK/WN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58284320"/>
                  </a:ext>
                </a:extLst>
              </a:tr>
              <a:tr h="48159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Kreisjugendleiter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BK/WN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130092"/>
                  </a:ext>
                </a:extLst>
              </a:tr>
              <a:tr h="48159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stellv. Kreisjugendleiter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BK/WN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93916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62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2">
            <a:extLst>
              <a:ext uri="{FF2B5EF4-FFF2-40B4-BE49-F238E27FC236}">
                <a16:creationId xmlns:a16="http://schemas.microsoft.com/office/drawing/2014/main" id="{AA4FB075-BC86-79EA-3936-6A8ED27034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950" y="1557338"/>
            <a:ext cx="8229600" cy="45259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de-DE" altLang="fr-FR" sz="2400" b="1" u="sng" dirty="0">
                <a:cs typeface="Times New Roman" panose="02020603050405020304" pitchFamily="18" charset="0"/>
              </a:rPr>
              <a:t>Tagesordnung</a:t>
            </a:r>
          </a:p>
          <a:p>
            <a:pPr marL="0" indent="0">
              <a:buFontTx/>
              <a:buNone/>
            </a:pPr>
            <a:endParaRPr lang="de-DE" altLang="fr-FR" sz="2400" b="1" dirty="0">
              <a:cs typeface="Times New Roman" panose="02020603050405020304" pitchFamily="18" charset="0"/>
            </a:endParaRPr>
          </a:p>
          <a:p>
            <a:r>
              <a:rPr lang="de-DE" sz="2400" b="1" dirty="0">
                <a:effectLst/>
                <a:ea typeface="Times New Roman" panose="02020603050405020304" pitchFamily="18" charset="0"/>
              </a:rPr>
              <a:t>TOP 1 	Begrüßung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ea typeface="Times New Roman" panose="02020603050405020304" pitchFamily="18" charset="0"/>
              </a:rPr>
              <a:t>TOP 2 	„Der neue Schützenkreis“</a:t>
            </a:r>
            <a:endParaRPr lang="de-DE" sz="2400" b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2400" b="1" dirty="0">
                <a:effectLst/>
                <a:ea typeface="Times New Roman" panose="02020603050405020304" pitchFamily="18" charset="0"/>
              </a:rPr>
              <a:t>TOP 3 	</a:t>
            </a:r>
            <a:r>
              <a:rPr lang="de-DE" sz="2400" b="1" dirty="0">
                <a:ea typeface="Times New Roman" panose="02020603050405020304" pitchFamily="18" charset="0"/>
              </a:rPr>
              <a:t>Ergebnisse aus den</a:t>
            </a:r>
            <a:r>
              <a:rPr lang="de-DE" sz="2400" b="1" dirty="0">
                <a:effectLst/>
                <a:ea typeface="Times New Roman" panose="02020603050405020304" pitchFamily="18" charset="0"/>
              </a:rPr>
              <a:t> Arbeitsgruppen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effectLst/>
                <a:ea typeface="Times New Roman" panose="02020603050405020304" pitchFamily="18" charset="0"/>
              </a:rPr>
              <a:t>TOP 4	Fusionsvereinbarung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effectLst/>
                <a:ea typeface="Arial" panose="020B0604020202020204" pitchFamily="34" charset="0"/>
              </a:rPr>
              <a:t>TOP 5 	Weitere Vorgehensweise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ea typeface="Times New Roman" panose="02020603050405020304" pitchFamily="18" charset="0"/>
              </a:rPr>
              <a:t>TOP 6	Fragen</a:t>
            </a:r>
            <a:endParaRPr lang="de-DE" sz="24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147" name="Fußzeilenplatzhalter 1">
            <a:extLst>
              <a:ext uri="{FF2B5EF4-FFF2-40B4-BE49-F238E27FC236}">
                <a16:creationId xmlns:a16="http://schemas.microsoft.com/office/drawing/2014/main" id="{FB29E62C-4438-B2CD-3402-93F7E8DA5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6149" name="Foliennummernplatzhalter 3">
            <a:extLst>
              <a:ext uri="{FF2B5EF4-FFF2-40B4-BE49-F238E27FC236}">
                <a16:creationId xmlns:a16="http://schemas.microsoft.com/office/drawing/2014/main" id="{A68E568E-FECD-0943-E626-D5FEA494D0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48358-0646-4FE4-828B-220805D719F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9D46F9-CD9A-1DC0-AD77-E5746C88E3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200" dirty="0"/>
              <a:t>Fazit </a:t>
            </a:r>
            <a:br>
              <a:rPr lang="de-DE" altLang="de-DE" sz="3200" dirty="0"/>
            </a:br>
            <a:r>
              <a:rPr lang="de-DE" altLang="de-DE" sz="3200" dirty="0"/>
              <a:t>„Kreisschützenmeisteramt“</a:t>
            </a:r>
          </a:p>
        </p:txBody>
      </p:sp>
      <p:sp>
        <p:nvSpPr>
          <p:cNvPr id="8195" name="Inhaltsplatzhalter 6">
            <a:extLst>
              <a:ext uri="{FF2B5EF4-FFF2-40B4-BE49-F238E27FC236}">
                <a16:creationId xmlns:a16="http://schemas.microsoft.com/office/drawing/2014/main" id="{0FE1E831-A769-FE2B-BB06-1622787392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360693"/>
            <a:ext cx="8229600" cy="48845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800" dirty="0">
                <a:cs typeface="Arial"/>
              </a:rPr>
              <a:t>Paritätische Besetzung des Kreisschützenmeisteramts wird angestrebt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>
                <a:cs typeface="Arial"/>
              </a:rPr>
              <a:t>Synergieeffekte werden genutzt und Aufwände reduziert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>
                <a:cs typeface="Arial"/>
              </a:rPr>
              <a:t>Kosteneinsparung in Sport und Verwaltung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>
                <a:cs typeface="Arial"/>
              </a:rPr>
              <a:t>Demographischer Gesellschaftsentwicklung entgegenwirken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None/>
            </a:pPr>
            <a:endParaRPr lang="de-DE" altLang="de-DE" dirty="0">
              <a:cs typeface="Arial"/>
            </a:endParaRPr>
          </a:p>
        </p:txBody>
      </p:sp>
      <p:sp>
        <p:nvSpPr>
          <p:cNvPr id="8196" name="Fußzeilenplatzhalter 1">
            <a:extLst>
              <a:ext uri="{FF2B5EF4-FFF2-40B4-BE49-F238E27FC236}">
                <a16:creationId xmlns:a16="http://schemas.microsoft.com/office/drawing/2014/main" id="{D6713A24-6DC2-7A18-A967-A45CA0D6D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/>
              <a:t>WSV-Verbandsentwicklung</a:t>
            </a:r>
          </a:p>
        </p:txBody>
      </p:sp>
      <p:sp>
        <p:nvSpPr>
          <p:cNvPr id="8198" name="Foliennummernplatzhalter 3">
            <a:extLst>
              <a:ext uri="{FF2B5EF4-FFF2-40B4-BE49-F238E27FC236}">
                <a16:creationId xmlns:a16="http://schemas.microsoft.com/office/drawing/2014/main" id="{65FB7808-61BF-80F7-8973-ED14FB2F0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EB377-C59F-4C0F-A063-B71232D1FBA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4126982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9D46F9-CD9A-1DC0-AD77-E5746C88E3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200" dirty="0"/>
              <a:t>Logo</a:t>
            </a:r>
          </a:p>
        </p:txBody>
      </p:sp>
      <p:sp>
        <p:nvSpPr>
          <p:cNvPr id="8195" name="Inhaltsplatzhalter 6">
            <a:extLst>
              <a:ext uri="{FF2B5EF4-FFF2-40B4-BE49-F238E27FC236}">
                <a16:creationId xmlns:a16="http://schemas.microsoft.com/office/drawing/2014/main" id="{0FE1E831-A769-FE2B-BB06-1622787392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0327" y="1685157"/>
            <a:ext cx="8229600" cy="44052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de-DE" dirty="0"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None/>
            </a:pPr>
            <a:endParaRPr lang="de-DE" altLang="de-DE" dirty="0">
              <a:cs typeface="Arial"/>
            </a:endParaRPr>
          </a:p>
        </p:txBody>
      </p:sp>
      <p:sp>
        <p:nvSpPr>
          <p:cNvPr id="8196" name="Fußzeilenplatzhalter 1">
            <a:extLst>
              <a:ext uri="{FF2B5EF4-FFF2-40B4-BE49-F238E27FC236}">
                <a16:creationId xmlns:a16="http://schemas.microsoft.com/office/drawing/2014/main" id="{D6713A24-6DC2-7A18-A967-A45CA0D6D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8197" name="Datumsplatzhalter 2">
            <a:extLst>
              <a:ext uri="{FF2B5EF4-FFF2-40B4-BE49-F238E27FC236}">
                <a16:creationId xmlns:a16="http://schemas.microsoft.com/office/drawing/2014/main" id="{CEEFCDF9-F0CC-B4D2-E17C-A4207F43E18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2385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de-DE" sz="1400"/>
              <a:t>25.03.2024 </a:t>
            </a:r>
            <a:endParaRPr lang="de-DE" altLang="de-DE" sz="1400" dirty="0"/>
          </a:p>
        </p:txBody>
      </p:sp>
      <p:sp>
        <p:nvSpPr>
          <p:cNvPr id="8198" name="Foliennummernplatzhalter 3">
            <a:extLst>
              <a:ext uri="{FF2B5EF4-FFF2-40B4-BE49-F238E27FC236}">
                <a16:creationId xmlns:a16="http://schemas.microsoft.com/office/drawing/2014/main" id="{65FB7808-61BF-80F7-8973-ED14FB2F0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EB377-C59F-4C0F-A063-B71232D1FBA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FC3C03-B788-16BC-303B-19624D408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786" y="1526981"/>
            <a:ext cx="4930428" cy="472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18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9D46F9-CD9A-1DC0-AD77-E5746C88E3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200" dirty="0"/>
              <a:t>Logo</a:t>
            </a:r>
          </a:p>
        </p:txBody>
      </p:sp>
      <p:sp>
        <p:nvSpPr>
          <p:cNvPr id="8195" name="Inhaltsplatzhalter 6">
            <a:extLst>
              <a:ext uri="{FF2B5EF4-FFF2-40B4-BE49-F238E27FC236}">
                <a16:creationId xmlns:a16="http://schemas.microsoft.com/office/drawing/2014/main" id="{0FE1E831-A769-FE2B-BB06-1622787392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de-DE" dirty="0"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None/>
            </a:pPr>
            <a:endParaRPr lang="de-DE" altLang="de-DE" dirty="0">
              <a:cs typeface="Arial"/>
            </a:endParaRPr>
          </a:p>
        </p:txBody>
      </p:sp>
      <p:sp>
        <p:nvSpPr>
          <p:cNvPr id="8196" name="Fußzeilenplatzhalter 1">
            <a:extLst>
              <a:ext uri="{FF2B5EF4-FFF2-40B4-BE49-F238E27FC236}">
                <a16:creationId xmlns:a16="http://schemas.microsoft.com/office/drawing/2014/main" id="{D6713A24-6DC2-7A18-A967-A45CA0D6D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8197" name="Datumsplatzhalter 2">
            <a:extLst>
              <a:ext uri="{FF2B5EF4-FFF2-40B4-BE49-F238E27FC236}">
                <a16:creationId xmlns:a16="http://schemas.microsoft.com/office/drawing/2014/main" id="{CEEFCDF9-F0CC-B4D2-E17C-A4207F43E18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2385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de-DE" sz="1400"/>
              <a:t>25.03.2024 </a:t>
            </a:r>
            <a:endParaRPr lang="de-DE" altLang="de-DE" sz="1400" dirty="0"/>
          </a:p>
        </p:txBody>
      </p:sp>
      <p:sp>
        <p:nvSpPr>
          <p:cNvPr id="8198" name="Foliennummernplatzhalter 3">
            <a:extLst>
              <a:ext uri="{FF2B5EF4-FFF2-40B4-BE49-F238E27FC236}">
                <a16:creationId xmlns:a16="http://schemas.microsoft.com/office/drawing/2014/main" id="{65FB7808-61BF-80F7-8973-ED14FB2F0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EB377-C59F-4C0F-A063-B71232D1FBA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4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FC3C03-B788-16BC-303B-19624D408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66" y="1585299"/>
            <a:ext cx="4866068" cy="465992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802D1CC-208C-8971-BF8E-2D1A1B7E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68" y="1395542"/>
            <a:ext cx="5606664" cy="48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5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7B50FE3-B6CB-E45F-BE6C-3553039415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600" dirty="0"/>
              <a:t>Fusionsvereinbarung</a:t>
            </a:r>
          </a:p>
        </p:txBody>
      </p:sp>
      <p:sp>
        <p:nvSpPr>
          <p:cNvPr id="19459" name="Inhaltsplatzhalter 6">
            <a:extLst>
              <a:ext uri="{FF2B5EF4-FFF2-40B4-BE49-F238E27FC236}">
                <a16:creationId xmlns:a16="http://schemas.microsoft.com/office/drawing/2014/main" id="{490EB691-5490-37D9-9018-26D4F7AB0E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de-DE" altLang="de-DE" dirty="0"/>
          </a:p>
          <a:p>
            <a:pPr eaLnBrk="1" hangingPunct="1">
              <a:defRPr/>
            </a:pPr>
            <a:endParaRPr lang="de-DE" altLang="de-DE" dirty="0"/>
          </a:p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10244" name="Fußzeilenplatzhalter 1">
            <a:extLst>
              <a:ext uri="{FF2B5EF4-FFF2-40B4-BE49-F238E27FC236}">
                <a16:creationId xmlns:a16="http://schemas.microsoft.com/office/drawing/2014/main" id="{F2C63BE9-28C5-3433-8923-B520398FF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10246" name="Foliennummernplatzhalter 3">
            <a:extLst>
              <a:ext uri="{FF2B5EF4-FFF2-40B4-BE49-F238E27FC236}">
                <a16:creationId xmlns:a16="http://schemas.microsoft.com/office/drawing/2014/main" id="{942695FC-3587-C479-0973-F70A17FAA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6C89-07BC-4F79-BC23-971AAFC1CCE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4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230EA56-1183-3752-9B99-987E81BAE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35" y="1432387"/>
            <a:ext cx="7719729" cy="399322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7B50FE3-B6CB-E45F-BE6C-3553039415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600"/>
              <a:t>Weitere Vorgehensweise</a:t>
            </a:r>
          </a:p>
        </p:txBody>
      </p:sp>
      <p:sp>
        <p:nvSpPr>
          <p:cNvPr id="19459" name="Inhaltsplatzhalter 6">
            <a:extLst>
              <a:ext uri="{FF2B5EF4-FFF2-40B4-BE49-F238E27FC236}">
                <a16:creationId xmlns:a16="http://schemas.microsoft.com/office/drawing/2014/main" id="{490EB691-5490-37D9-9018-26D4F7AB0E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de-DE" altLang="de-DE" dirty="0"/>
              <a:t>Nächste Schritte:</a:t>
            </a:r>
          </a:p>
          <a:p>
            <a:pPr eaLnBrk="1" hangingPunct="1">
              <a:defRPr/>
            </a:pPr>
            <a:r>
              <a:rPr lang="de-DE" altLang="de-DE" dirty="0"/>
              <a:t>Finalisierung der Fusionsvereinbarung (Ende XX.2026) </a:t>
            </a:r>
            <a:r>
              <a:rPr lang="de-DE" altLang="de-DE" dirty="0">
                <a:solidFill>
                  <a:srgbClr val="00B050"/>
                </a:solidFill>
                <a:latin typeface="Aptos Narrow" panose="020B0004020202020204" pitchFamily="34" charset="0"/>
              </a:rPr>
              <a:t>✓</a:t>
            </a:r>
            <a:endParaRPr lang="de-DE" altLang="de-DE" dirty="0">
              <a:solidFill>
                <a:srgbClr val="00B050"/>
              </a:solidFill>
            </a:endParaRPr>
          </a:p>
          <a:p>
            <a:pPr marL="0" indent="0" eaLnBrk="1" hangingPunct="1">
              <a:buNone/>
              <a:defRPr/>
            </a:pPr>
            <a:endParaRPr lang="de-DE" altLang="de-DE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de-DE" altLang="de-DE" dirty="0"/>
              <a:t>Diskussion und Verabschiedung in den Kreisausschüssen (XX.2026)</a:t>
            </a:r>
            <a:r>
              <a:rPr lang="de-DE" altLang="de-DE" dirty="0">
                <a:solidFill>
                  <a:srgbClr val="00B050"/>
                </a:solidFill>
                <a:latin typeface="Aptos Narrow" panose="020B0004020202020204" pitchFamily="34" charset="0"/>
              </a:rPr>
              <a:t> ✓</a:t>
            </a:r>
            <a:endParaRPr lang="de-DE" altLang="de-DE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de-DE" altLang="de-DE" dirty="0"/>
          </a:p>
          <a:p>
            <a:pPr eaLnBrk="1" hangingPunct="1">
              <a:defRPr/>
            </a:pPr>
            <a:endParaRPr lang="de-DE" altLang="de-DE" dirty="0"/>
          </a:p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10244" name="Fußzeilenplatzhalter 1">
            <a:extLst>
              <a:ext uri="{FF2B5EF4-FFF2-40B4-BE49-F238E27FC236}">
                <a16:creationId xmlns:a16="http://schemas.microsoft.com/office/drawing/2014/main" id="{F2C63BE9-28C5-3433-8923-B520398FF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10246" name="Foliennummernplatzhalter 3">
            <a:extLst>
              <a:ext uri="{FF2B5EF4-FFF2-40B4-BE49-F238E27FC236}">
                <a16:creationId xmlns:a16="http://schemas.microsoft.com/office/drawing/2014/main" id="{942695FC-3587-C479-0973-F70A17FAA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6C89-07BC-4F79-BC23-971AAFC1CCE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2792642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B21D018-82CB-30D5-6301-7B60681D60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600"/>
              <a:t>Weitere Vorgehensweise</a:t>
            </a:r>
          </a:p>
        </p:txBody>
      </p:sp>
      <p:sp>
        <p:nvSpPr>
          <p:cNvPr id="19459" name="Inhaltsplatzhalter 6">
            <a:extLst>
              <a:ext uri="{FF2B5EF4-FFF2-40B4-BE49-F238E27FC236}">
                <a16:creationId xmlns:a16="http://schemas.microsoft.com/office/drawing/2014/main" id="{1CB316E6-236F-497E-E726-1AA3F8E7DA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/>
              <a:t>Genehmigung durch Landesverband (01/2024) </a:t>
            </a:r>
            <a:r>
              <a:rPr lang="de-DE" altLang="de-DE" dirty="0">
                <a:solidFill>
                  <a:srgbClr val="00B050"/>
                </a:solidFill>
                <a:latin typeface="Aptos Narrow" panose="020B0004020202020204" pitchFamily="34" charset="0"/>
              </a:rPr>
              <a:t>✓</a:t>
            </a:r>
            <a:endParaRPr lang="de-DE" altLang="de-DE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de-DE" altLang="de-DE" dirty="0"/>
              <a:t>Reguläre Kreisschützentage 2024</a:t>
            </a:r>
          </a:p>
          <a:p>
            <a:pPr marL="0" indent="0" eaLnBrk="1" hangingPunct="1">
              <a:buNone/>
              <a:defRPr/>
            </a:pPr>
            <a:r>
              <a:rPr lang="de-DE" altLang="de-DE" dirty="0"/>
              <a:t>	- SK Backnang (XX.XX.2026) </a:t>
            </a:r>
            <a:r>
              <a:rPr lang="de-DE" altLang="de-DE" dirty="0">
                <a:solidFill>
                  <a:srgbClr val="00B050"/>
                </a:solidFill>
                <a:latin typeface="Aptos Narrow" panose="020B0004020202020204" pitchFamily="34" charset="0"/>
              </a:rPr>
              <a:t>✓</a:t>
            </a:r>
            <a:endParaRPr lang="de-DE" altLang="de-DE" dirty="0">
              <a:solidFill>
                <a:srgbClr val="00B05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de-DE" altLang="de-DE" dirty="0"/>
              <a:t>	- SK Waiblingen(XX.XX.2026)</a:t>
            </a:r>
            <a:r>
              <a:rPr lang="de-DE" altLang="de-DE" dirty="0">
                <a:solidFill>
                  <a:srgbClr val="00B050"/>
                </a:solidFill>
                <a:latin typeface="Aptos Narrow" panose="020B0004020202020204" pitchFamily="34" charset="0"/>
              </a:rPr>
              <a:t> ✓</a:t>
            </a:r>
            <a:endParaRPr lang="de-DE" altLang="de-DE" dirty="0"/>
          </a:p>
          <a:p>
            <a:pPr marL="0" indent="0" eaLnBrk="1" hangingPunct="1">
              <a:buFontTx/>
              <a:buNone/>
              <a:defRPr/>
            </a:pPr>
            <a:endParaRPr lang="de-DE" altLang="de-DE" dirty="0"/>
          </a:p>
        </p:txBody>
      </p:sp>
      <p:sp>
        <p:nvSpPr>
          <p:cNvPr id="11268" name="Fußzeilenplatzhalter 1">
            <a:extLst>
              <a:ext uri="{FF2B5EF4-FFF2-40B4-BE49-F238E27FC236}">
                <a16:creationId xmlns:a16="http://schemas.microsoft.com/office/drawing/2014/main" id="{A7574316-46DE-7F1B-0585-8DF95214E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11270" name="Foliennummernplatzhalter 3">
            <a:extLst>
              <a:ext uri="{FF2B5EF4-FFF2-40B4-BE49-F238E27FC236}">
                <a16:creationId xmlns:a16="http://schemas.microsoft.com/office/drawing/2014/main" id="{71933CDF-8158-932F-7AF1-D338C2A64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AD0F0C-0BB7-4E98-8C70-B6A660143AD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B21D018-82CB-30D5-6301-7B60681D60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600"/>
              <a:t>Weitere Vorgehensweise</a:t>
            </a:r>
          </a:p>
        </p:txBody>
      </p:sp>
      <p:sp>
        <p:nvSpPr>
          <p:cNvPr id="19459" name="Inhaltsplatzhalter 6">
            <a:extLst>
              <a:ext uri="{FF2B5EF4-FFF2-40B4-BE49-F238E27FC236}">
                <a16:creationId xmlns:a16="http://schemas.microsoft.com/office/drawing/2014/main" id="{1CB316E6-236F-497E-E726-1AA3F8E7DA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/>
              <a:t>Außerordentliche Delegiertenversammlung XX.XX.2026 und Beschluss zur</a:t>
            </a:r>
          </a:p>
          <a:p>
            <a:pPr marL="0" indent="0" eaLnBrk="1" hangingPunct="1">
              <a:buNone/>
              <a:defRPr/>
            </a:pPr>
            <a:r>
              <a:rPr lang="de-DE" altLang="de-DE" dirty="0"/>
              <a:t>	</a:t>
            </a:r>
            <a:r>
              <a:rPr lang="de-DE" altLang="de-DE" sz="2400" dirty="0"/>
              <a:t>- Auflösung des Schützenkreises</a:t>
            </a:r>
          </a:p>
          <a:p>
            <a:pPr marL="0" indent="0" eaLnBrk="1" hangingPunct="1">
              <a:buNone/>
              <a:defRPr/>
            </a:pPr>
            <a:r>
              <a:rPr lang="de-DE" altLang="de-DE" sz="2400" dirty="0"/>
              <a:t>	- Löschung des Steuersubjekts beim 			Finanzamt</a:t>
            </a:r>
          </a:p>
          <a:p>
            <a:pPr marL="0" indent="0" eaLnBrk="1" hangingPunct="1">
              <a:buNone/>
              <a:defRPr/>
            </a:pPr>
            <a:r>
              <a:rPr lang="de-DE" altLang="de-DE" sz="2400" dirty="0"/>
              <a:t>	- Entlastung Kreisschützenmeisteramt und 	Kreisschatzmeister</a:t>
            </a:r>
          </a:p>
        </p:txBody>
      </p:sp>
      <p:sp>
        <p:nvSpPr>
          <p:cNvPr id="11268" name="Fußzeilenplatzhalter 1">
            <a:extLst>
              <a:ext uri="{FF2B5EF4-FFF2-40B4-BE49-F238E27FC236}">
                <a16:creationId xmlns:a16="http://schemas.microsoft.com/office/drawing/2014/main" id="{A7574316-46DE-7F1B-0585-8DF95214E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/>
              <a:t>WSV-Verbandsentwicklung</a:t>
            </a:r>
          </a:p>
        </p:txBody>
      </p:sp>
      <p:sp>
        <p:nvSpPr>
          <p:cNvPr id="11270" name="Foliennummernplatzhalter 3">
            <a:extLst>
              <a:ext uri="{FF2B5EF4-FFF2-40B4-BE49-F238E27FC236}">
                <a16:creationId xmlns:a16="http://schemas.microsoft.com/office/drawing/2014/main" id="{71933CDF-8158-932F-7AF1-D338C2A64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AD0F0C-0BB7-4E98-8C70-B6A660143AD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3947858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DFFE145-EE5C-2217-1CC9-9321C91BF8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600"/>
              <a:t>Weitere Vorgehensweise</a:t>
            </a:r>
          </a:p>
        </p:txBody>
      </p:sp>
      <p:sp>
        <p:nvSpPr>
          <p:cNvPr id="19459" name="Inhaltsplatzhalter 6">
            <a:extLst>
              <a:ext uri="{FF2B5EF4-FFF2-40B4-BE49-F238E27FC236}">
                <a16:creationId xmlns:a16="http://schemas.microsoft.com/office/drawing/2014/main" id="{6B45F6F0-275D-E32B-0A5C-B70F2AFC8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/>
              <a:t>Konstituierender Kreisschützentag am XX.XX.2026 in ????? mit :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altLang="de-DE" dirty="0"/>
              <a:t>	- Beschluss zur Gründung des „neuen“ 	Schützenkreises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altLang="de-DE" dirty="0"/>
              <a:t>	- </a:t>
            </a:r>
            <a:r>
              <a:rPr lang="de-DE" altLang="de-DE" dirty="0">
                <a:solidFill>
                  <a:srgbClr val="FF0000"/>
                </a:solidFill>
              </a:rPr>
              <a:t>Wahl der Zusammensetzung des 	neuen Kreisschützenmeisteramts</a:t>
            </a:r>
          </a:p>
        </p:txBody>
      </p:sp>
      <p:sp>
        <p:nvSpPr>
          <p:cNvPr id="12292" name="Fußzeilenplatzhalter 1">
            <a:extLst>
              <a:ext uri="{FF2B5EF4-FFF2-40B4-BE49-F238E27FC236}">
                <a16:creationId xmlns:a16="http://schemas.microsoft.com/office/drawing/2014/main" id="{3DBE0B7C-DF05-AAEA-B052-5B3981765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12293" name="Datumsplatzhalter 2">
            <a:extLst>
              <a:ext uri="{FF2B5EF4-FFF2-40B4-BE49-F238E27FC236}">
                <a16:creationId xmlns:a16="http://schemas.microsoft.com/office/drawing/2014/main" id="{29F3353E-B7BF-AB23-B373-0E677160670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de-DE" sz="1400"/>
              <a:t>25.03.2024 </a:t>
            </a:r>
            <a:endParaRPr lang="de-DE" altLang="de-DE" sz="1400" dirty="0"/>
          </a:p>
        </p:txBody>
      </p:sp>
      <p:sp>
        <p:nvSpPr>
          <p:cNvPr id="12294" name="Foliennummernplatzhalter 3">
            <a:extLst>
              <a:ext uri="{FF2B5EF4-FFF2-40B4-BE49-F238E27FC236}">
                <a16:creationId xmlns:a16="http://schemas.microsoft.com/office/drawing/2014/main" id="{085B6901-C63D-5AC9-B458-A168DCDC6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40C46A-232B-4A46-A66C-54F5000F3D1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DFFE145-EE5C-2217-1CC9-9321C91BF8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600"/>
              <a:t>Weitere Vorgehensweise</a:t>
            </a:r>
          </a:p>
        </p:txBody>
      </p:sp>
      <p:sp>
        <p:nvSpPr>
          <p:cNvPr id="19459" name="Inhaltsplatzhalter 6">
            <a:extLst>
              <a:ext uri="{FF2B5EF4-FFF2-40B4-BE49-F238E27FC236}">
                <a16:creationId xmlns:a16="http://schemas.microsoft.com/office/drawing/2014/main" id="{6B45F6F0-275D-E32B-0A5C-B70F2AFC8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/>
              <a:t>Konstituierende Sitzung des neuen Kreisschützenmeisteramts</a:t>
            </a:r>
          </a:p>
        </p:txBody>
      </p:sp>
      <p:sp>
        <p:nvSpPr>
          <p:cNvPr id="12292" name="Fußzeilenplatzhalter 1">
            <a:extLst>
              <a:ext uri="{FF2B5EF4-FFF2-40B4-BE49-F238E27FC236}">
                <a16:creationId xmlns:a16="http://schemas.microsoft.com/office/drawing/2014/main" id="{3DBE0B7C-DF05-AAEA-B052-5B3981765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12294" name="Foliennummernplatzhalter 3">
            <a:extLst>
              <a:ext uri="{FF2B5EF4-FFF2-40B4-BE49-F238E27FC236}">
                <a16:creationId xmlns:a16="http://schemas.microsoft.com/office/drawing/2014/main" id="{085B6901-C63D-5AC9-B458-A168DCDC6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40C46A-232B-4A46-A66C-54F5000F3D1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3850864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DFFE145-EE5C-2217-1CC9-9321C91BF8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endParaRPr lang="de-DE" altLang="de-DE" sz="3600" dirty="0"/>
          </a:p>
        </p:txBody>
      </p:sp>
      <p:sp>
        <p:nvSpPr>
          <p:cNvPr id="19459" name="Inhaltsplatzhalter 6">
            <a:extLst>
              <a:ext uri="{FF2B5EF4-FFF2-40B4-BE49-F238E27FC236}">
                <a16:creationId xmlns:a16="http://schemas.microsoft.com/office/drawing/2014/main" id="{6B45F6F0-275D-E32B-0A5C-B70F2AFC8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altLang="de-DE" sz="4000" dirty="0"/>
              <a:t>Die Mitglieder der haben das Wort</a:t>
            </a:r>
          </a:p>
          <a:p>
            <a:pPr marL="0" indent="0" eaLnBrk="1" hangingPunct="1">
              <a:buNone/>
              <a:defRPr/>
            </a:pPr>
            <a:endParaRPr lang="de-DE" altLang="de-DE" sz="4000" dirty="0"/>
          </a:p>
          <a:p>
            <a:pPr marL="0" indent="0" algn="ctr" eaLnBrk="1" hangingPunct="1">
              <a:buNone/>
              <a:defRPr/>
            </a:pPr>
            <a:r>
              <a:rPr lang="de-DE" altLang="de-DE" sz="7200" dirty="0"/>
              <a:t>Fragen ?</a:t>
            </a:r>
          </a:p>
        </p:txBody>
      </p:sp>
      <p:sp>
        <p:nvSpPr>
          <p:cNvPr id="12292" name="Fußzeilenplatzhalter 1">
            <a:extLst>
              <a:ext uri="{FF2B5EF4-FFF2-40B4-BE49-F238E27FC236}">
                <a16:creationId xmlns:a16="http://schemas.microsoft.com/office/drawing/2014/main" id="{3DBE0B7C-DF05-AAEA-B052-5B3981765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12294" name="Foliennummernplatzhalter 3">
            <a:extLst>
              <a:ext uri="{FF2B5EF4-FFF2-40B4-BE49-F238E27FC236}">
                <a16:creationId xmlns:a16="http://schemas.microsoft.com/office/drawing/2014/main" id="{085B6901-C63D-5AC9-B458-A168DCDC6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40C46A-232B-4A46-A66C-54F5000F3D1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120167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B0E51BF-3EAD-AF3A-9C5A-E4BDF40B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36526"/>
            <a:ext cx="8362334" cy="556675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Übersicht Vereine „Waiblingen“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D420BAC-3646-874E-EFBB-9310972ED107}"/>
              </a:ext>
            </a:extLst>
          </p:cNvPr>
          <p:cNvSpPr txBox="1">
            <a:spLocks/>
          </p:cNvSpPr>
          <p:nvPr/>
        </p:nvSpPr>
        <p:spPr>
          <a:xfrm>
            <a:off x="2606868" y="5727244"/>
            <a:ext cx="3888947" cy="43755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51435" tIns="25718" rIns="51435" bIns="25718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1688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7FF639-D164-7535-9E2F-C124D395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WSV-Verbandsentwicklung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AEB634-2495-5D81-7BD6-766953BE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F5E9-8320-442B-8A57-6B56C875D106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3C2A0C-557B-2374-FFB8-FEAAFB010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4" y="718454"/>
            <a:ext cx="8459111" cy="47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8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DE63EBE-DBC2-3D46-DE41-851980B67B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endParaRPr lang="de-DE" altLang="de-DE" sz="3600" dirty="0"/>
          </a:p>
        </p:txBody>
      </p:sp>
      <p:sp>
        <p:nvSpPr>
          <p:cNvPr id="13315" name="Inhaltsplatzhalter 6">
            <a:extLst>
              <a:ext uri="{FF2B5EF4-FFF2-40B4-BE49-F238E27FC236}">
                <a16:creationId xmlns:a16="http://schemas.microsoft.com/office/drawing/2014/main" id="{18E43A9B-08EC-E41D-F5D5-B99599F635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775" y="1773238"/>
            <a:ext cx="8229600" cy="430309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de-DE" altLang="de-DE" sz="3600" b="1" dirty="0"/>
          </a:p>
          <a:p>
            <a:pPr marL="0" indent="0" algn="ctr" eaLnBrk="1" hangingPunct="1">
              <a:buFontTx/>
              <a:buNone/>
            </a:pPr>
            <a:r>
              <a:rPr lang="de-DE" altLang="de-DE" sz="4400" b="1" dirty="0"/>
              <a:t>Gib das, was Dir wichtig ist nicht auf, </a:t>
            </a:r>
          </a:p>
          <a:p>
            <a:pPr marL="0" indent="0" algn="ctr" eaLnBrk="1" hangingPunct="1">
              <a:buFontTx/>
              <a:buNone/>
            </a:pPr>
            <a:r>
              <a:rPr lang="de-DE" altLang="de-DE" sz="4400" b="1" dirty="0"/>
              <a:t>nur weil es nicht einfach ist !</a:t>
            </a:r>
          </a:p>
          <a:p>
            <a:pPr marL="0" indent="0" algn="ctr" eaLnBrk="1" hangingPunct="1">
              <a:buFontTx/>
              <a:buNone/>
            </a:pPr>
            <a:endParaRPr lang="de-DE" altLang="de-DE" sz="2000" b="1" dirty="0"/>
          </a:p>
          <a:p>
            <a:pPr marL="0" indent="0" algn="ctr" eaLnBrk="1" hangingPunct="1">
              <a:buFontTx/>
              <a:buNone/>
            </a:pPr>
            <a:r>
              <a:rPr lang="de-DE" altLang="de-DE" sz="2000" b="1" dirty="0"/>
              <a:t>						Albert Einstein</a:t>
            </a:r>
          </a:p>
        </p:txBody>
      </p:sp>
      <p:sp>
        <p:nvSpPr>
          <p:cNvPr id="13316" name="Fußzeilenplatzhalter 1">
            <a:extLst>
              <a:ext uri="{FF2B5EF4-FFF2-40B4-BE49-F238E27FC236}">
                <a16:creationId xmlns:a16="http://schemas.microsoft.com/office/drawing/2014/main" id="{B7C9045F-6D54-29F0-47EF-21B280463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13318" name="Foliennummernplatzhalter 3">
            <a:extLst>
              <a:ext uri="{FF2B5EF4-FFF2-40B4-BE49-F238E27FC236}">
                <a16:creationId xmlns:a16="http://schemas.microsoft.com/office/drawing/2014/main" id="{6771C5F2-1E36-8A21-B94B-A0447626C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6C7DB7-E32D-4871-8FCF-D4A185260EC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DE63EBE-DBC2-3D46-DE41-851980B67B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endParaRPr lang="de-DE" altLang="de-DE" sz="3600" dirty="0"/>
          </a:p>
        </p:txBody>
      </p:sp>
      <p:sp>
        <p:nvSpPr>
          <p:cNvPr id="13315" name="Inhaltsplatzhalter 6">
            <a:extLst>
              <a:ext uri="{FF2B5EF4-FFF2-40B4-BE49-F238E27FC236}">
                <a16:creationId xmlns:a16="http://schemas.microsoft.com/office/drawing/2014/main" id="{18E43A9B-08EC-E41D-F5D5-B99599F635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775" y="1773238"/>
            <a:ext cx="8229600" cy="430309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de-DE" altLang="de-DE" sz="3600" b="1" dirty="0"/>
          </a:p>
          <a:p>
            <a:pPr marL="0" indent="0" algn="ctr" eaLnBrk="1" hangingPunct="1">
              <a:buFontTx/>
              <a:buNone/>
            </a:pPr>
            <a:r>
              <a:rPr lang="de-DE" altLang="de-DE" sz="6000" b="1" dirty="0"/>
              <a:t>Vielen Dank für Eure Aufmerksamkeit !</a:t>
            </a:r>
          </a:p>
        </p:txBody>
      </p:sp>
      <p:sp>
        <p:nvSpPr>
          <p:cNvPr id="13316" name="Fußzeilenplatzhalter 1">
            <a:extLst>
              <a:ext uri="{FF2B5EF4-FFF2-40B4-BE49-F238E27FC236}">
                <a16:creationId xmlns:a16="http://schemas.microsoft.com/office/drawing/2014/main" id="{B7C9045F-6D54-29F0-47EF-21B280463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WSV-Verbandsentwicklung</a:t>
            </a:r>
          </a:p>
        </p:txBody>
      </p:sp>
      <p:sp>
        <p:nvSpPr>
          <p:cNvPr id="13318" name="Foliennummernplatzhalter 3">
            <a:extLst>
              <a:ext uri="{FF2B5EF4-FFF2-40B4-BE49-F238E27FC236}">
                <a16:creationId xmlns:a16="http://schemas.microsoft.com/office/drawing/2014/main" id="{6771C5F2-1E36-8A21-B94B-A0447626C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6C7DB7-E32D-4871-8FCF-D4A185260EC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244100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C432C-97CD-3672-52CD-7C0D73890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4337382A-19A7-82FA-1B3B-4CE3F9AD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36526"/>
            <a:ext cx="8362334" cy="556675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Übersicht Vereine „Backnang“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1AFADF7-A327-A6E6-A841-F2DD47604F58}"/>
              </a:ext>
            </a:extLst>
          </p:cNvPr>
          <p:cNvSpPr txBox="1">
            <a:spLocks/>
          </p:cNvSpPr>
          <p:nvPr/>
        </p:nvSpPr>
        <p:spPr>
          <a:xfrm>
            <a:off x="2606868" y="5727244"/>
            <a:ext cx="3888947" cy="43755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51435" tIns="25718" rIns="51435" bIns="25718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1688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F5D1F6-C114-6B1E-C70C-E6924175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WSV-Verbandsentwicklung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7ECFE6-B24D-1648-7240-64D1155C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F5E9-8320-442B-8A57-6B56C875D106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30481D-7ABE-B7C1-15AF-3F0C3482E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7790"/>
            <a:ext cx="7620000" cy="41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5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79636-3FB9-403E-91BB-B2D484BF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0EE8456-78C1-26B9-7804-1AEACA16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36526"/>
            <a:ext cx="8362334" cy="556675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Übersicht Vereine „SK Rems-Murr““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BE2D42C-73CF-29DB-1B0C-B4D7E3049552}"/>
              </a:ext>
            </a:extLst>
          </p:cNvPr>
          <p:cNvSpPr txBox="1">
            <a:spLocks/>
          </p:cNvSpPr>
          <p:nvPr/>
        </p:nvSpPr>
        <p:spPr>
          <a:xfrm>
            <a:off x="2606868" y="5727244"/>
            <a:ext cx="3888947" cy="43755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51435" tIns="25718" rIns="51435" bIns="25718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1688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F81FC-222F-D325-DF3F-F9B8759D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WSV-Verbandsentwicklung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88482B-8803-0E0A-6761-53A6EFD1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F5E9-8320-442B-8A57-6B56C875D106}" type="slidenum">
              <a:rPr lang="de-DE" smtClean="0"/>
              <a:t>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AE286F8-EFEE-4C58-8978-27D1593AE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758190"/>
            <a:ext cx="8473440" cy="53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9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9D46F9-CD9A-1DC0-AD77-E5746C88E3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4000" dirty="0"/>
              <a:t>Ergebnisse der </a:t>
            </a:r>
            <a:br>
              <a:rPr lang="de-DE" altLang="de-DE" sz="4000" dirty="0"/>
            </a:br>
            <a:r>
              <a:rPr lang="de-DE" altLang="de-DE" sz="4000" dirty="0"/>
              <a:t>Arbeitsgruppen</a:t>
            </a:r>
          </a:p>
        </p:txBody>
      </p:sp>
      <p:sp>
        <p:nvSpPr>
          <p:cNvPr id="8195" name="Inhaltsplatzhalter 6">
            <a:extLst>
              <a:ext uri="{FF2B5EF4-FFF2-40B4-BE49-F238E27FC236}">
                <a16:creationId xmlns:a16="http://schemas.microsoft.com/office/drawing/2014/main" id="{0FE1E831-A769-FE2B-BB06-1622787392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de-DE" dirty="0">
                <a:latin typeface="Wingdings"/>
                <a:sym typeface="Wingdings"/>
              </a:rPr>
              <a:t>Ø </a:t>
            </a:r>
            <a:r>
              <a:rPr lang="de-DE" dirty="0">
                <a:cs typeface="Arial"/>
              </a:rPr>
              <a:t>Arbeitsgruppe „Sport“</a:t>
            </a:r>
            <a:endParaRPr lang="de-DE" dirty="0"/>
          </a:p>
          <a:p>
            <a:pPr marL="0" indent="0">
              <a:buFontTx/>
              <a:buNone/>
            </a:pPr>
            <a:endParaRPr lang="de-DE" altLang="de-DE" dirty="0">
              <a:cs typeface="Arial"/>
            </a:endParaRPr>
          </a:p>
        </p:txBody>
      </p:sp>
      <p:sp>
        <p:nvSpPr>
          <p:cNvPr id="8196" name="Fußzeilenplatzhalter 1">
            <a:extLst>
              <a:ext uri="{FF2B5EF4-FFF2-40B4-BE49-F238E27FC236}">
                <a16:creationId xmlns:a16="http://schemas.microsoft.com/office/drawing/2014/main" id="{D6713A24-6DC2-7A18-A967-A45CA0D6D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/>
              <a:t>WSV-Verbandsentwicklung</a:t>
            </a:r>
          </a:p>
        </p:txBody>
      </p:sp>
      <p:sp>
        <p:nvSpPr>
          <p:cNvPr id="8198" name="Foliennummernplatzhalter 3">
            <a:extLst>
              <a:ext uri="{FF2B5EF4-FFF2-40B4-BE49-F238E27FC236}">
                <a16:creationId xmlns:a16="http://schemas.microsoft.com/office/drawing/2014/main" id="{65FB7808-61BF-80F7-8973-ED14FB2F0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EB377-C59F-4C0F-A063-B71232D1FBA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05DDA-DECD-6B74-5212-FA42310C1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3"/>
            <a:ext cx="6858000" cy="745239"/>
          </a:xfrm>
        </p:spPr>
        <p:txBody>
          <a:bodyPr>
            <a:noAutofit/>
          </a:bodyPr>
          <a:lstStyle/>
          <a:p>
            <a:r>
              <a:rPr lang="de-DE" sz="5400" b="1" dirty="0">
                <a:latin typeface="Arial" panose="020B0604020202020204" pitchFamily="34" charset="0"/>
                <a:cs typeface="Arial" panose="020B0604020202020204" pitchFamily="34" charset="0"/>
              </a:rPr>
              <a:t>Teil 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8AC886-3DF2-D120-BE73-E71E152B4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987" y="2936627"/>
            <a:ext cx="7080026" cy="1477112"/>
          </a:xfrm>
        </p:spPr>
        <p:txBody>
          <a:bodyPr>
            <a:no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Struktur Ligen / Rundenwettkämpfe und Meisterschaften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C64DD3-CD26-A234-932C-A2BAA35D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WSV-Verbandsentwicklung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0D9D65-773F-E468-4A2E-8A1DDEA1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CCCD2-6AD1-480F-B134-63D9C98065F9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424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509AC76-4000-0CE7-DFB4-30B247CD7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4" y="2377527"/>
            <a:ext cx="8986211" cy="314517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B0E51BF-3EAD-AF3A-9C5A-E4BDF40B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370" y="1040336"/>
            <a:ext cx="5185263" cy="583407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Ligen / Rundenwettkämpfe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1C9CAD-47CC-55CC-EB42-1619B1A1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WSV-Verbandsentwicklung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35FEA9-661D-0480-D67F-C6D670BD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F5E9-8320-442B-8A57-6B56C875D10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09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B0E51BF-3EAD-AF3A-9C5A-E4BDF40B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370" y="1040336"/>
            <a:ext cx="5185263" cy="583407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Ligen / Rundenwettkämpfe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4E8566-73C2-4175-BA11-A634B829E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1381"/>
            <a:ext cx="9151655" cy="3194445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95BB591-5AE2-0375-719F-C72620ED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25.03.2024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A3F01D-4894-4A20-3B56-89EF5C6A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WSV-Verbandsentwicklung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84320D-1D84-297B-F526-75A630B4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F5E9-8320-442B-8A57-6B56C875D10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12395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 rotWithShape="0">
          <a:gsLst>
            <a:gs pos="0">
              <a:srgbClr val="DFDFDF"/>
            </a:gs>
            <a:gs pos="100000">
              <a:srgbClr val="DFDFDF">
                <a:gamma/>
                <a:tint val="0"/>
                <a:invGamma/>
              </a:srgb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Bildschirmpräsentation (4:3)</PresentationFormat>
  <Paragraphs>196</Paragraphs>
  <Slides>31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41" baseType="lpstr">
      <vt:lpstr>Aptos Narrow</vt:lpstr>
      <vt:lpstr>Arial</vt:lpstr>
      <vt:lpstr>Calibri</vt:lpstr>
      <vt:lpstr>Calibri Light</vt:lpstr>
      <vt:lpstr>Liberation Serif</vt:lpstr>
      <vt:lpstr>Tahoma</vt:lpstr>
      <vt:lpstr>Times New Roman</vt:lpstr>
      <vt:lpstr>Wingdings</vt:lpstr>
      <vt:lpstr>Standarddesign</vt:lpstr>
      <vt:lpstr>Benutzerdefiniertes Design</vt:lpstr>
      <vt:lpstr>PowerPoint-Präsentation</vt:lpstr>
      <vt:lpstr>PowerPoint-Präsentation</vt:lpstr>
      <vt:lpstr>Übersicht Vereine „Waiblingen“</vt:lpstr>
      <vt:lpstr>Übersicht Vereine „Backnang“</vt:lpstr>
      <vt:lpstr>Übersicht Vereine „SK Rems-Murr““</vt:lpstr>
      <vt:lpstr>Ergebnisse der  Arbeitsgruppen</vt:lpstr>
      <vt:lpstr>Teil 1</vt:lpstr>
      <vt:lpstr>Ligen / Rundenwettkämpfe</vt:lpstr>
      <vt:lpstr>Ligen / Rundenwettkämpfe</vt:lpstr>
      <vt:lpstr>Ligen / Rundenwettkämpfe</vt:lpstr>
      <vt:lpstr>Teil 2</vt:lpstr>
      <vt:lpstr>Elektronische 10m-Anlagen für Meisterschaften</vt:lpstr>
      <vt:lpstr>KK 50m - Anlagen für Meisterschaften</vt:lpstr>
      <vt:lpstr>25m-Anlagen Pistole für Meisterschaften</vt:lpstr>
      <vt:lpstr>Fazit „Sport“</vt:lpstr>
      <vt:lpstr>Meisterschaften</vt:lpstr>
      <vt:lpstr>Neues aus den  Arbeitsgruppen</vt:lpstr>
      <vt:lpstr>Vorschlag Zusammensetzung Kreisschützenmeisteramt</vt:lpstr>
      <vt:lpstr>Vorschlag Zusammensetzung Kreisschützenmeisteramt</vt:lpstr>
      <vt:lpstr>Fazit  „Kreisschützenmeisteramt“</vt:lpstr>
      <vt:lpstr>Logo</vt:lpstr>
      <vt:lpstr>Logo</vt:lpstr>
      <vt:lpstr>Fusionsvereinbarung</vt:lpstr>
      <vt:lpstr>Weitere Vorgehensweise</vt:lpstr>
      <vt:lpstr>Weitere Vorgehensweise</vt:lpstr>
      <vt:lpstr>Weitere Vorgehensweise</vt:lpstr>
      <vt:lpstr>Weitere Vorgehensweise</vt:lpstr>
      <vt:lpstr>Weitere Vorgehensweise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Sebastian</dc:creator>
  <cp:lastModifiedBy>Bernd Fried</cp:lastModifiedBy>
  <cp:revision>23</cp:revision>
  <cp:lastPrinted>2025-05-22T18:44:46Z</cp:lastPrinted>
  <dcterms:created xsi:type="dcterms:W3CDTF">2008-12-21T12:56:50Z</dcterms:created>
  <dcterms:modified xsi:type="dcterms:W3CDTF">2025-07-20T17:47:57Z</dcterms:modified>
</cp:coreProperties>
</file>